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43" r:id="rId3"/>
    <p:sldId id="444" r:id="rId4"/>
    <p:sldId id="401" r:id="rId5"/>
    <p:sldId id="429" r:id="rId6"/>
    <p:sldId id="445" r:id="rId7"/>
    <p:sldId id="403" r:id="rId8"/>
    <p:sldId id="431" r:id="rId9"/>
    <p:sldId id="446" r:id="rId10"/>
    <p:sldId id="449" r:id="rId11"/>
    <p:sldId id="448" r:id="rId12"/>
    <p:sldId id="406" r:id="rId13"/>
    <p:sldId id="450" r:id="rId14"/>
    <p:sldId id="408" r:id="rId15"/>
    <p:sldId id="404" r:id="rId16"/>
    <p:sldId id="405" r:id="rId17"/>
    <p:sldId id="407" r:id="rId18"/>
    <p:sldId id="451" r:id="rId19"/>
    <p:sldId id="409" r:id="rId20"/>
    <p:sldId id="410" r:id="rId21"/>
    <p:sldId id="41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2038" autoAdjust="0"/>
  </p:normalViewPr>
  <p:slideViewPr>
    <p:cSldViewPr snapToGrid="0">
      <p:cViewPr varScale="1">
        <p:scale>
          <a:sx n="55" d="100"/>
          <a:sy n="55" d="100"/>
        </p:scale>
        <p:origin x="104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84ABF-7163-43CB-8F0C-7C76FDC2DCB7}" type="datetimeFigureOut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10665-5856-4505-8768-E9804781C8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4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629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103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529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612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450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使用內建</a:t>
            </a:r>
            <a:r>
              <a:rPr lang="en-US" altLang="zh-TW" dirty="0"/>
              <a:t>format</a:t>
            </a:r>
            <a:r>
              <a:rPr lang="zh-TW" altLang="en-US" dirty="0"/>
              <a:t>函數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091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557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248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899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0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2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14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73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35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87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0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Model-based</a:t>
            </a:r>
          </a:p>
          <a:p>
            <a:r>
              <a:rPr lang="zh-TW" altLang="en-US" dirty="0"/>
              <a:t>計算出</a:t>
            </a:r>
            <a:r>
              <a:rPr lang="en-US" altLang="zh-TW" dirty="0"/>
              <a:t>Pop</a:t>
            </a:r>
            <a:r>
              <a:rPr lang="zh-TW" altLang="en-US" dirty="0"/>
              <a:t>出格子後所有可能的</a:t>
            </a:r>
            <a:r>
              <a:rPr lang="en-US" altLang="zh-TW" dirty="0"/>
              <a:t>value</a:t>
            </a:r>
          </a:p>
          <a:p>
            <a:r>
              <a:rPr lang="zh-TW" altLang="en-US" dirty="0"/>
              <a:t>得到</a:t>
            </a:r>
            <a:r>
              <a:rPr lang="en-US" altLang="zh-TW" dirty="0"/>
              <a:t>td error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40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Model-free</a:t>
            </a:r>
          </a:p>
          <a:p>
            <a:r>
              <a:rPr lang="zh-TW" altLang="en-US" dirty="0"/>
              <a:t>可以忽略環境</a:t>
            </a:r>
            <a:r>
              <a:rPr lang="en-US" altLang="zh-TW" dirty="0"/>
              <a:t>Pop</a:t>
            </a:r>
            <a:r>
              <a:rPr lang="zh-TW" altLang="en-US" dirty="0"/>
              <a:t>出甚麼格子，只看</a:t>
            </a:r>
            <a:r>
              <a:rPr lang="en-US" altLang="zh-TW" dirty="0"/>
              <a:t>after state</a:t>
            </a:r>
            <a:r>
              <a:rPr lang="zh-TW" altLang="en-US" dirty="0"/>
              <a:t>之間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0665-5856-4505-8768-E9804781C81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64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2F67D-53E8-45E2-8B95-1C0A3B744D87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07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C2A2-C644-4720-8CE3-BECDFF2BA1CA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40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6874-E00E-410E-BB38-F7266335FC6E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72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1FFCF-5127-45FE-A931-B9CA706FB753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55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C8AD4-1CC0-4CC7-87DA-9D1D39941755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882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C5B8-0B73-409B-A320-F2862CC3A584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79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1B6EE-CF22-4E2C-93B2-593655FE7057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5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DCC5-B86B-45D6-A372-AB1DAE6829FD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0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81F3B-DC00-4BBA-A438-3D2A2B3D3CA0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6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6947-D366-44B0-8FC1-0886B1755773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86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4B4F-8966-4F8B-8F72-41265FD74E1B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43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A702-EB58-44D8-8AAC-DFE746AA75D1}" type="datetime1">
              <a:rPr lang="zh-TW" altLang="en-US" smtClean="0"/>
              <a:t>2023/3/21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Deep Learning and Practice, Spring 2021, NYCU CGI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80378-96FC-437F-88FB-11C31AF81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06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porgic/2048-Demo-Pyth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ukewayne123/2048-Framework" TargetMode="External"/><Relationship Id="rId4" Type="http://schemas.openxmlformats.org/officeDocument/2006/relationships/hyperlink" Target="https://github.com/moporgic/TDL2048-Dem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02604" y="1949563"/>
            <a:ext cx="10249876" cy="2387600"/>
          </a:xfrm>
        </p:spPr>
        <p:txBody>
          <a:bodyPr>
            <a:noAutofit/>
          </a:bodyPr>
          <a:lstStyle/>
          <a:p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7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 2</a:t>
            </a:r>
            <a:br>
              <a:rPr lang="en-US" altLang="zh-TW" sz="72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</a:t>
            </a:r>
            <a: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陳昱丞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48A446-1666-4B7A-9AA3-606853B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Deep Learning and Practice, Spring 2023, NYCU CGI Lab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B1A867-820C-4934-8753-6AE233917076}"/>
              </a:ext>
            </a:extLst>
          </p:cNvPr>
          <p:cNvSpPr txBox="1"/>
          <p:nvPr/>
        </p:nvSpPr>
        <p:spPr>
          <a:xfrm>
            <a:off x="4422509" y="5481638"/>
            <a:ext cx="28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yucheng.cs11@nycu.edu.tw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34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TD Backup: State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10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9444235" y="644696"/>
            <a:ext cx="1505868" cy="791507"/>
            <a:chOff x="557808" y="1413588"/>
            <a:chExt cx="1505868" cy="791507"/>
          </a:xfrm>
        </p:grpSpPr>
        <p:sp>
          <p:nvSpPr>
            <p:cNvPr id="8" name="文字方塊 7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2" name="矩形 11"/>
          <p:cNvSpPr/>
          <p:nvPr/>
        </p:nvSpPr>
        <p:spPr>
          <a:xfrm>
            <a:off x="10950103" y="5876925"/>
            <a:ext cx="446560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9" y="1936477"/>
            <a:ext cx="10015197" cy="4150097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 rot="10800000">
            <a:off x="3284738" y="3915051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421376" y="4122367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4958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TD Backup: After-State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9444235" y="644696"/>
            <a:ext cx="1505868" cy="791507"/>
            <a:chOff x="557808" y="1413588"/>
            <a:chExt cx="1505868" cy="791507"/>
          </a:xfrm>
        </p:grpSpPr>
        <p:sp>
          <p:nvSpPr>
            <p:cNvPr id="8" name="文字方塊 7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1" y="1689894"/>
            <a:ext cx="10983974" cy="460533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950103" y="5876925"/>
            <a:ext cx="446560" cy="357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0800000">
            <a:off x="3338004" y="3506679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474642" y="3713995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8376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Why use n-tuple network?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5011" y="1606146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expected score/return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𝑡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from a board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But, #states is huge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About 17</a:t>
            </a:r>
            <a:r>
              <a:rPr lang="en-US" altLang="zh-TW" sz="2000" baseline="30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(=10</a:t>
            </a:r>
            <a:r>
              <a:rPr lang="en-US" altLang="zh-TW" sz="2000" baseline="30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Empty 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 0)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2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1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 4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2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 8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3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 …, 65536 (=2</a:t>
            </a:r>
            <a:r>
              <a:rPr lang="en-US" altLang="zh-TW" sz="2000" baseline="30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en-US" altLang="zh-TW" sz="2000" dirty="0">
                <a:solidFill>
                  <a:srgbClr val="114FFB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  16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FC012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Need to use value function </a:t>
            </a:r>
            <a:r>
              <a:rPr lang="en-US" altLang="zh-TW" sz="2000" dirty="0" err="1">
                <a:solidFill>
                  <a:srgbClr val="FC012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approximator</a:t>
            </a:r>
            <a:r>
              <a:rPr lang="en-US" altLang="zh-TW" sz="2000" dirty="0">
                <a:solidFill>
                  <a:srgbClr val="FC012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93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n-tuple network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349482"/>
            <a:ext cx="3289980" cy="419825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45011" y="1606146"/>
            <a:ext cx="71290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n-tuple network (a.k.a. RAM-based neural network) is a type of artificial neural network.</a:t>
            </a:r>
          </a:p>
          <a:p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 large number of input nodes.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Input values are either 1 or 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Input is a sparse vector.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 hidden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Only 1 output node.</a:t>
            </a:r>
          </a:p>
        </p:txBody>
      </p:sp>
    </p:spTree>
    <p:extLst>
      <p:ext uri="{BB962C8B-B14F-4D97-AF65-F5344CB8AC3E}">
        <p14:creationId xmlns:p14="http://schemas.microsoft.com/office/powerpoint/2010/main" val="217725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0933" y="32614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Example: 2048 with n-tuple network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3" y="1360487"/>
            <a:ext cx="11074923" cy="46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9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All Isomorphism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351961" y="918228"/>
            <a:ext cx="62088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Rotations and Reflections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sum of the eight values can ​​represents the board.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7" y="1866948"/>
            <a:ext cx="4955544" cy="4320815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>
            <a:off x="5306847" y="3686472"/>
            <a:ext cx="921233" cy="2762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672" y="1919077"/>
            <a:ext cx="3214688" cy="40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8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Multiple n-tuple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83" y="494986"/>
            <a:ext cx="2305223" cy="571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11001" y="1449367"/>
                <a:ext cx="7942399" cy="101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4 kinds of 6-tuple.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Calculate (use </a:t>
                </a:r>
                <a:r>
                  <a:rPr lang="en-US" altLang="zh-TW" sz="200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int</a:t>
                </a: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Size: 4*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15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* 4 byte   </a:t>
                </a: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1" y="1449367"/>
                <a:ext cx="7942399" cy="1011239"/>
              </a:xfrm>
              <a:prstGeom prst="rect">
                <a:avLst/>
              </a:prstGeom>
              <a:blipFill>
                <a:blip r:embed="rId4"/>
                <a:stretch>
                  <a:fillRect l="-691" t="-3614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833" y="2837951"/>
            <a:ext cx="4891422" cy="3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Sample Code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ECBF63-4AD2-4FE1-A028-C2D9BF06B22E}"/>
              </a:ext>
            </a:extLst>
          </p:cNvPr>
          <p:cNvSpPr txBox="1"/>
          <p:nvPr/>
        </p:nvSpPr>
        <p:spPr>
          <a:xfrm>
            <a:off x="382451" y="1598048"/>
            <a:ext cx="11501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V(state)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with C++11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g++ -std=c++11 -O3 -o 2048 2048.cpp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791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44F731-3219-453C-91C8-F891CC75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9CFC93-2754-4B19-BBB2-DCA0E51B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04" y="7992"/>
            <a:ext cx="3604657" cy="68500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84EE9A1-168F-4EBA-AC63-00756ED1236C}"/>
              </a:ext>
            </a:extLst>
          </p:cNvPr>
          <p:cNvSpPr txBox="1"/>
          <p:nvPr/>
        </p:nvSpPr>
        <p:spPr>
          <a:xfrm>
            <a:off x="142876" y="623887"/>
            <a:ext cx="125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Training: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E9E7AF-5255-4C58-8421-5A95A995AC66}"/>
              </a:ext>
            </a:extLst>
          </p:cNvPr>
          <p:cNvSpPr/>
          <p:nvPr/>
        </p:nvSpPr>
        <p:spPr>
          <a:xfrm>
            <a:off x="1766888" y="5919788"/>
            <a:ext cx="2352676" cy="547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87EA485-D8A6-491C-9EC2-E492EB226A9A}"/>
              </a:ext>
            </a:extLst>
          </p:cNvPr>
          <p:cNvSpPr txBox="1"/>
          <p:nvPr/>
        </p:nvSpPr>
        <p:spPr>
          <a:xfrm>
            <a:off x="142876" y="5657850"/>
            <a:ext cx="147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Save your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model weight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819E50-3252-406C-AC59-E02214454FFC}"/>
              </a:ext>
            </a:extLst>
          </p:cNvPr>
          <p:cNvSpPr txBox="1"/>
          <p:nvPr/>
        </p:nvSpPr>
        <p:spPr>
          <a:xfrm>
            <a:off x="5470150" y="623887"/>
            <a:ext cx="1535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Evaluating </a:t>
            </a:r>
          </a:p>
          <a:p>
            <a:r>
              <a:rPr lang="en-US" altLang="zh-TW" sz="2400" dirty="0"/>
              <a:t>(demo):</a:t>
            </a:r>
            <a:endParaRPr lang="zh-TW" altLang="en-US" sz="24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1FAE283-803F-45DE-B048-52D59F7F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62" y="475282"/>
            <a:ext cx="5092962" cy="55057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B635031-A4D1-49C1-8E80-9623EAC5E8B0}"/>
              </a:ext>
            </a:extLst>
          </p:cNvPr>
          <p:cNvSpPr/>
          <p:nvPr/>
        </p:nvSpPr>
        <p:spPr>
          <a:xfrm>
            <a:off x="7100888" y="4157663"/>
            <a:ext cx="2976562" cy="547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3AA7D8-C9BC-4B06-9CD4-61C7AF31956C}"/>
              </a:ext>
            </a:extLst>
          </p:cNvPr>
          <p:cNvSpPr/>
          <p:nvPr/>
        </p:nvSpPr>
        <p:spPr>
          <a:xfrm>
            <a:off x="7122319" y="1619250"/>
            <a:ext cx="1869281" cy="219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DB8FDA8-2A8A-433E-BEF4-671D4D2A8D95}"/>
              </a:ext>
            </a:extLst>
          </p:cNvPr>
          <p:cNvSpPr txBox="1"/>
          <p:nvPr/>
        </p:nvSpPr>
        <p:spPr>
          <a:xfrm>
            <a:off x="5470150" y="4108340"/>
            <a:ext cx="147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Load your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model weight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C4D2A8-E599-473B-BE4A-64D8BEB7A078}"/>
              </a:ext>
            </a:extLst>
          </p:cNvPr>
          <p:cNvSpPr txBox="1"/>
          <p:nvPr/>
        </p:nvSpPr>
        <p:spPr>
          <a:xfrm>
            <a:off x="5433199" y="1728788"/>
            <a:ext cx="1559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total count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to 1000 games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55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Scoring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3AB36B2-047B-4BB0-8E40-E01DD840870A}"/>
                  </a:ext>
                </a:extLst>
              </p:cNvPr>
              <p:cNvSpPr txBox="1"/>
              <p:nvPr/>
            </p:nvSpPr>
            <p:spPr>
              <a:xfrm>
                <a:off x="510598" y="1551528"/>
                <a:ext cx="1150105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Show your work, otherwise no credit will be granted.</a:t>
                </a:r>
              </a:p>
              <a:p>
                <a:endPara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Report (50%)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 explain; do not only copy and paste your codes.)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Performance (50%)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2048-tile win rate in 1000 games,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TW" sz="200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winrate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2048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.(30%)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Questions. (20%)</a:t>
                </a: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3AB36B2-047B-4BB0-8E40-E01DD8408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98" y="1551528"/>
                <a:ext cx="11501054" cy="2246769"/>
              </a:xfrm>
              <a:prstGeom prst="rect">
                <a:avLst/>
              </a:prstGeom>
              <a:blipFill>
                <a:blip r:embed="rId3"/>
                <a:stretch>
                  <a:fillRect l="-583" t="-1630" b="-40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63C820-51D1-4E45-AF92-5E1D7B98C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30" y="4314826"/>
            <a:ext cx="5386902" cy="19161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779632-B011-4958-BC40-AD0436D01A15}"/>
              </a:ext>
            </a:extLst>
          </p:cNvPr>
          <p:cNvSpPr/>
          <p:nvPr/>
        </p:nvSpPr>
        <p:spPr>
          <a:xfrm>
            <a:off x="3357563" y="5657849"/>
            <a:ext cx="3276600" cy="247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86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84617" y="2632905"/>
            <a:ext cx="10249876" cy="2387600"/>
          </a:xfrm>
        </p:spPr>
        <p:txBody>
          <a:bodyPr>
            <a:noAutofit/>
          </a:bodyPr>
          <a:lstStyle/>
          <a:p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Deadline: 2023/04/11(Tue) 12:00</a:t>
            </a: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Demo: 2023/04/11(Tue)</a:t>
            </a: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48A446-1666-4B7A-9AA3-606853B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4707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Reminders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43DE42-A88B-48A8-8345-8C541C771F5A}"/>
              </a:ext>
            </a:extLst>
          </p:cNvPr>
          <p:cNvSpPr txBox="1"/>
          <p:nvPr/>
        </p:nvSpPr>
        <p:spPr>
          <a:xfrm>
            <a:off x="545011" y="1775423"/>
            <a:ext cx="10386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your n-tuple.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should avoid using CNN in this lab.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2048-tile should appear within 10,000 episodes.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have to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load your weight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while demo.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38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985EEF-C273-4A5D-8EB3-E7AAE0038DB9}"/>
              </a:ext>
            </a:extLst>
          </p:cNvPr>
          <p:cNvSpPr txBox="1"/>
          <p:nvPr/>
        </p:nvSpPr>
        <p:spPr>
          <a:xfrm>
            <a:off x="609464" y="1498425"/>
            <a:ext cx="107443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Szubert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Marcin, and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Wojciech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Jaśkowski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"Temporal difference learning of N-tuple networks for the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2048." 2014 IEEE Conference on Computational Intelligence and Games. IEEE, 2014.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Kun-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Hao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Yeh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I-Chen Wu, Chu-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Hsuan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Hsueh, Chia-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Chuan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Chang, Chao-Chin Liang, and Han Chiang,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Multi-Stage Temporal Difference Learning for 2048-like Games, accepted by IEEE Transactions on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Computational Intelligence and AI in Games (SCI),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10.1109/TCIAIG.2016.2593710, 2016.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Oka, Kazuto, and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Kiminori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Matsuzaki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"Systematic selection of n-tuple networks for 2048."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International Conference on Computers and Games. Springer International Publishing, 2016.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moporgic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“Basic implementation of 2048 in Python.” Retrieved from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https://github.com/moporgic/2048-Demo-Python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moporgic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“Temporal Difference Learning for Game 2048 (Demo).” Retrieved from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https://github.com/moporgic/TDL2048-Demo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.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 lukewayne123. “2048-Framework” Retrieved from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https://github.com/lukewayne123/2048-Framework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48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1043" y="1561189"/>
            <a:ext cx="10249876" cy="2387600"/>
          </a:xfrm>
        </p:spPr>
        <p:txBody>
          <a:bodyPr>
            <a:noAutofit/>
          </a:bodyPr>
          <a:lstStyle/>
          <a:p>
            <a:b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Must use sample code,</a:t>
            </a:r>
            <a:b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otherwise no credit.</a:t>
            </a:r>
            <a:br>
              <a:rPr lang="zh-TW" altLang="en-US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48A446-1666-4B7A-9AA3-606853BE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99680" y="1504024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lab,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83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45011" y="1606146"/>
            <a:ext cx="7522664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2048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Game Rule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State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Temporal Difference Learning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n-tuple Network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Modify and Run Sample Code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Scoring Criteria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Reminders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78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2048 Game Rules (1/2)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1495424"/>
            <a:ext cx="11393669" cy="42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2048 Game Rules (2/2)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6" y="1264025"/>
            <a:ext cx="11750308" cy="45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Game State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7</a:t>
            </a:fld>
            <a:endParaRPr lang="zh-TW" altLang="en-US"/>
          </a:p>
        </p:txBody>
      </p:sp>
      <p:cxnSp>
        <p:nvCxnSpPr>
          <p:cNvPr id="8" name="直線單箭頭接點 7"/>
          <p:cNvCxnSpPr>
            <a:stCxn id="24" idx="3"/>
            <a:endCxn id="25" idx="1"/>
          </p:cNvCxnSpPr>
          <p:nvPr/>
        </p:nvCxnSpPr>
        <p:spPr>
          <a:xfrm>
            <a:off x="6666182" y="3823967"/>
            <a:ext cx="1943821" cy="5360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22" idx="3"/>
            <a:endCxn id="24" idx="1"/>
          </p:cNvCxnSpPr>
          <p:nvPr/>
        </p:nvCxnSpPr>
        <p:spPr>
          <a:xfrm flipV="1">
            <a:off x="3013587" y="3823967"/>
            <a:ext cx="1708774" cy="760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  <a:stCxn id="24" idx="3"/>
          </p:cNvCxnSpPr>
          <p:nvPr/>
        </p:nvCxnSpPr>
        <p:spPr>
          <a:xfrm flipV="1">
            <a:off x="6666182" y="2035081"/>
            <a:ext cx="1804716" cy="178888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stCxn id="24" idx="3"/>
          </p:cNvCxnSpPr>
          <p:nvPr/>
        </p:nvCxnSpPr>
        <p:spPr>
          <a:xfrm>
            <a:off x="6666182" y="3823967"/>
            <a:ext cx="2020618" cy="207027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72" y="2867262"/>
            <a:ext cx="1928615" cy="192861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61" y="2852056"/>
            <a:ext cx="1943821" cy="1943821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003" y="2867262"/>
            <a:ext cx="2020618" cy="202061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5" name="群組 54"/>
          <p:cNvGrpSpPr/>
          <p:nvPr/>
        </p:nvGrpSpPr>
        <p:grpSpPr>
          <a:xfrm>
            <a:off x="1119385" y="1466746"/>
            <a:ext cx="1505868" cy="791507"/>
            <a:chOff x="557808" y="1413588"/>
            <a:chExt cx="1505868" cy="791507"/>
          </a:xfrm>
        </p:grpSpPr>
        <p:sp>
          <p:nvSpPr>
            <p:cNvPr id="56" name="文字方塊 55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9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588314" y="2405597"/>
                <a:ext cx="5593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314" y="2405597"/>
                <a:ext cx="559319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477059" y="2390391"/>
                <a:ext cx="387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059" y="2390391"/>
                <a:ext cx="387883" cy="461665"/>
              </a:xfrm>
              <a:prstGeom prst="rect">
                <a:avLst/>
              </a:prstGeom>
              <a:blipFill>
                <a:blip r:embed="rId8"/>
                <a:stretch>
                  <a:fillRect l="-3125" r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9545283" y="2412939"/>
                <a:ext cx="387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283" y="2412939"/>
                <a:ext cx="387883" cy="461665"/>
              </a:xfrm>
              <a:prstGeom prst="rect">
                <a:avLst/>
              </a:prstGeom>
              <a:blipFill>
                <a:blip r:embed="rId9"/>
                <a:stretch>
                  <a:fillRect l="-4762" r="-269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1794711" y="2390391"/>
                <a:ext cx="3878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TW" sz="2400" b="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711" y="2390391"/>
                <a:ext cx="387883" cy="461665"/>
              </a:xfrm>
              <a:prstGeom prst="rect">
                <a:avLst/>
              </a:prstGeom>
              <a:blipFill>
                <a:blip r:embed="rId10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66"/>
          <p:cNvSpPr/>
          <p:nvPr/>
        </p:nvSpPr>
        <p:spPr>
          <a:xfrm>
            <a:off x="3588314" y="2874604"/>
            <a:ext cx="654305" cy="261044"/>
          </a:xfrm>
          <a:prstGeom prst="rightArrow">
            <a:avLst>
              <a:gd name="adj1" fmla="val 50000"/>
              <a:gd name="adj2" fmla="val 876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圖片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3980" y="784814"/>
            <a:ext cx="2536440" cy="749636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 rot="10800000">
            <a:off x="3640737" y="4376684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777375" y="4584000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6163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Temporal Difference Learning (TD)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1" y="1537005"/>
            <a:ext cx="10687699" cy="412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1" y="1522924"/>
            <a:ext cx="10808789" cy="43821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5011" y="460573"/>
            <a:ext cx="10515600" cy="888909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TD Backup Diagram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0378-96FC-437F-88FB-11C31AF81ADB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9444235" y="644696"/>
            <a:ext cx="1505868" cy="791507"/>
            <a:chOff x="557808" y="1413588"/>
            <a:chExt cx="1505868" cy="791507"/>
          </a:xfrm>
        </p:grpSpPr>
        <p:sp>
          <p:nvSpPr>
            <p:cNvPr id="8" name="文字方塊 7"/>
            <p:cNvSpPr txBox="1"/>
            <p:nvPr/>
          </p:nvSpPr>
          <p:spPr>
            <a:xfrm>
              <a:off x="865912" y="183576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65912" y="141358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beforestate</a:t>
              </a:r>
              <a:endParaRPr lang="zh-TW" alt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475954"/>
              <a:ext cx="270000" cy="27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8" y="1904479"/>
              <a:ext cx="270000" cy="270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5" name="向右箭號 4"/>
          <p:cNvSpPr/>
          <p:nvPr/>
        </p:nvSpPr>
        <p:spPr>
          <a:xfrm rot="10800000">
            <a:off x="3338004" y="3506679"/>
            <a:ext cx="461639" cy="2840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474642" y="3713995"/>
            <a:ext cx="413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58607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693</Words>
  <Application>Microsoft Office PowerPoint</Application>
  <PresentationFormat>寬螢幕</PresentationFormat>
  <Paragraphs>146</Paragraphs>
  <Slides>21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 LAB 2  TA 陳昱丞</vt:lpstr>
      <vt:lpstr> Deadline: 2023/04/11(Tue) 12:00  Demo: 2023/04/11(Tue)  </vt:lpstr>
      <vt:lpstr> Must use sample code, otherwise no credit. </vt:lpstr>
      <vt:lpstr>Outline</vt:lpstr>
      <vt:lpstr>2048 Game Rules (1/2)</vt:lpstr>
      <vt:lpstr>2048 Game Rules (2/2)</vt:lpstr>
      <vt:lpstr>Game State</vt:lpstr>
      <vt:lpstr>Temporal Difference Learning (TD)</vt:lpstr>
      <vt:lpstr>TD Backup Diagram</vt:lpstr>
      <vt:lpstr>TD Backup: State</vt:lpstr>
      <vt:lpstr>TD Backup: After-State</vt:lpstr>
      <vt:lpstr>Why use n-tuple network?</vt:lpstr>
      <vt:lpstr>n-tuple network</vt:lpstr>
      <vt:lpstr>Example: 2048 with n-tuple network</vt:lpstr>
      <vt:lpstr>All Isomorphism</vt:lpstr>
      <vt:lpstr>Multiple n-tuple</vt:lpstr>
      <vt:lpstr>Sample Code</vt:lpstr>
      <vt:lpstr>PowerPoint 簡報</vt:lpstr>
      <vt:lpstr>Scoring Criteria</vt:lpstr>
      <vt:lpstr>Reminders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4/13 Zero&amp;Deepracer組 </dc:title>
  <dc:creator>紹雄</dc:creator>
  <cp:lastModifiedBy>林子淩</cp:lastModifiedBy>
  <cp:revision>680</cp:revision>
  <dcterms:created xsi:type="dcterms:W3CDTF">2020-04-13T05:52:43Z</dcterms:created>
  <dcterms:modified xsi:type="dcterms:W3CDTF">2023-03-21T13:35:19Z</dcterms:modified>
</cp:coreProperties>
</file>